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5BDC-B75F-40E7-A905-B28EF0344DC3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3127-9C84-4B80-9C5B-EF72FA457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2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@entrust.singapor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7049-6793-479E-B46F-CEB39CF07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634" y="2807167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Objectives 2021/2022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C14D8-32A0-4951-881E-9B090358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567" y="4660433"/>
            <a:ext cx="7766936" cy="1096899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rgbClr val="002060"/>
                </a:solidFill>
              </a:rPr>
              <a:t>Jason Lew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B30C9-683F-41E8-8E53-22A48557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10" y="0"/>
            <a:ext cx="2379980" cy="23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5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9806-55BF-485B-BAC3-0FE87154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4" y="2514600"/>
            <a:ext cx="8596668" cy="711200"/>
          </a:xfrm>
        </p:spPr>
        <p:txBody>
          <a:bodyPr>
            <a:noAutofit/>
          </a:bodyPr>
          <a:lstStyle/>
          <a:p>
            <a:br>
              <a:rPr lang="en-GB" sz="4000" dirty="0">
                <a:solidFill>
                  <a:srgbClr val="002060"/>
                </a:solidFill>
              </a:rPr>
            </a:br>
            <a:br>
              <a:rPr lang="en-GB" sz="4000" dirty="0">
                <a:solidFill>
                  <a:srgbClr val="002060"/>
                </a:solidFill>
              </a:rPr>
            </a:br>
            <a:br>
              <a:rPr lang="en-GB" sz="4000" dirty="0">
                <a:solidFill>
                  <a:srgbClr val="002060"/>
                </a:solidFill>
              </a:rPr>
            </a:b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7363EB-96CF-4AA0-85D3-B10F650B548B}"/>
              </a:ext>
            </a:extLst>
          </p:cNvPr>
          <p:cNvSpPr txBox="1">
            <a:spLocks/>
          </p:cNvSpPr>
          <p:nvPr/>
        </p:nvSpPr>
        <p:spPr>
          <a:xfrm>
            <a:off x="1134534" y="1905001"/>
            <a:ext cx="8596668" cy="7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rgbClr val="002060"/>
                </a:solidFill>
              </a:rPr>
              <a:t>Growth in new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rgbClr val="002060"/>
                </a:solidFill>
              </a:rPr>
              <a:t>Quality committee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500" dirty="0" err="1">
                <a:solidFill>
                  <a:srgbClr val="002060"/>
                </a:solidFill>
              </a:rPr>
              <a:t>CHG</a:t>
            </a:r>
            <a:r>
              <a:rPr lang="en-GB" sz="4500" dirty="0">
                <a:solidFill>
                  <a:srgbClr val="002060"/>
                </a:solidFill>
              </a:rPr>
              <a:t> Branding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500" dirty="0">
                <a:solidFill>
                  <a:srgbClr val="002060"/>
                </a:solidFill>
              </a:rPr>
              <a:t>Engaging members</a:t>
            </a:r>
          </a:p>
          <a:p>
            <a:br>
              <a:rPr lang="en-GB" sz="4500" dirty="0">
                <a:solidFill>
                  <a:srgbClr val="002060"/>
                </a:solidFill>
              </a:rPr>
            </a:br>
            <a:br>
              <a:rPr lang="en-GB" sz="4500" dirty="0">
                <a:solidFill>
                  <a:srgbClr val="002060"/>
                </a:solidFill>
              </a:rPr>
            </a:br>
            <a:br>
              <a:rPr lang="en-GB" sz="4500" dirty="0">
                <a:solidFill>
                  <a:srgbClr val="002060"/>
                </a:solidFill>
              </a:rPr>
            </a:br>
            <a:endParaRPr lang="en-GB" sz="4500" dirty="0">
              <a:solidFill>
                <a:srgbClr val="00206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3429E2-C788-4FB6-9C41-497A68DE5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421" y="0"/>
            <a:ext cx="1485079" cy="1486981"/>
          </a:xfrm>
        </p:spPr>
      </p:pic>
    </p:spTree>
    <p:extLst>
      <p:ext uri="{BB962C8B-B14F-4D97-AF65-F5344CB8AC3E}">
        <p14:creationId xmlns:p14="http://schemas.microsoft.com/office/powerpoint/2010/main" val="423202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A983-4760-4632-A32F-B648F55B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2078962"/>
            <a:ext cx="8596668" cy="66306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Target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D4E4-E5F7-4076-B349-60F3BB5D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20989"/>
            <a:ext cx="3131088" cy="3880773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Austria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Canada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China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Croatia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Estonia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Finland</a:t>
            </a:r>
          </a:p>
          <a:p>
            <a:r>
              <a:rPr lang="en-GB" sz="2200" dirty="0">
                <a:solidFill>
                  <a:srgbClr val="002060"/>
                </a:solidFill>
              </a:rPr>
              <a:t>Japan</a:t>
            </a:r>
          </a:p>
          <a:p>
            <a:r>
              <a:rPr lang="en-GB" sz="2200" dirty="0">
                <a:solidFill>
                  <a:srgbClr val="002060"/>
                </a:solidFill>
              </a:rPr>
              <a:t>Latvia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01692-D357-4215-A8FF-47E2A4566AF2}"/>
              </a:ext>
            </a:extLst>
          </p:cNvPr>
          <p:cNvSpPr txBox="1">
            <a:spLocks/>
          </p:cNvSpPr>
          <p:nvPr/>
        </p:nvSpPr>
        <p:spPr>
          <a:xfrm>
            <a:off x="6470458" y="2203769"/>
            <a:ext cx="23799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8068F6-4604-486C-9F16-EA43E835D8CA}"/>
              </a:ext>
            </a:extLst>
          </p:cNvPr>
          <p:cNvSpPr txBox="1">
            <a:spLocks/>
          </p:cNvSpPr>
          <p:nvPr/>
        </p:nvSpPr>
        <p:spPr>
          <a:xfrm>
            <a:off x="6661208" y="2945796"/>
            <a:ext cx="23799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2060"/>
                </a:solidFill>
              </a:rPr>
              <a:t>New Zealand</a:t>
            </a:r>
          </a:p>
          <a:p>
            <a:r>
              <a:rPr lang="en-GB" sz="2200" dirty="0">
                <a:solidFill>
                  <a:srgbClr val="002060"/>
                </a:solidFill>
              </a:rPr>
              <a:t>Poland</a:t>
            </a:r>
          </a:p>
          <a:p>
            <a:r>
              <a:rPr lang="en-GB" sz="2200" dirty="0">
                <a:solidFill>
                  <a:srgbClr val="002060"/>
                </a:solidFill>
              </a:rPr>
              <a:t>Russia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Slovakia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South Africa</a:t>
            </a:r>
          </a:p>
          <a:p>
            <a:r>
              <a:rPr lang="en-GB" sz="2200" dirty="0">
                <a:solidFill>
                  <a:srgbClr val="002060"/>
                </a:solidFill>
              </a:rPr>
              <a:t>Ukraine</a:t>
            </a:r>
          </a:p>
          <a:p>
            <a:r>
              <a:rPr lang="en-GB" sz="2200" dirty="0">
                <a:solidFill>
                  <a:srgbClr val="002060"/>
                </a:solidFill>
              </a:rPr>
              <a:t>Growth in the US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1184D3DC-881C-4B0B-8E68-774ED820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1" y="0"/>
            <a:ext cx="1485079" cy="1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75BE-762C-4740-9718-E3D48E16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405" y="1742568"/>
            <a:ext cx="8596668" cy="800100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002060"/>
                </a:solidFill>
              </a:rPr>
              <a:t>CHG</a:t>
            </a:r>
            <a:r>
              <a:rPr lang="en-GB" dirty="0">
                <a:solidFill>
                  <a:srgbClr val="002060"/>
                </a:solidFill>
              </a:rPr>
              <a:t>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E0E9-E4C6-4735-BA07-C9B4E085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2798256"/>
            <a:ext cx="8596668" cy="2881311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Closer working relationships and referrals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Clients will be aware we are represented in various jurisdiction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Help in growth in new members?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64A0D01B-2EA4-4FA9-9FC8-954BA0C1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1" y="0"/>
            <a:ext cx="1485079" cy="1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3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EDE5-F239-4ABF-8EBC-39A6D631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1705875"/>
            <a:ext cx="8596668" cy="91332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Engaging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3FD-FA28-478A-96B2-53ABA00F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19197"/>
            <a:ext cx="9914466" cy="3880773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Member participation is important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Response to feedback is low vs number of members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New activities, mini conferences/meetings, technical/quality control sharing, talent committee</a:t>
            </a:r>
          </a:p>
          <a:p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Members to propose new ideas to the board on any new things which can promote this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720D057-877F-4AE3-A581-94250CD5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1" y="0"/>
            <a:ext cx="1485079" cy="1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EFF4-4D79-4235-A6FC-53A8F2EE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26" y="1744542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THANK YOU </a:t>
            </a:r>
          </a:p>
        </p:txBody>
      </p:sp>
      <p:pic>
        <p:nvPicPr>
          <p:cNvPr id="1026" name="Picture 2" descr="https://www.entrust.sg/wp-content/uploads/2021/06/About-Us-2-scaled.jpg">
            <a:extLst>
              <a:ext uri="{FF2B5EF4-FFF2-40B4-BE49-F238E27FC236}">
                <a16:creationId xmlns:a16="http://schemas.microsoft.com/office/drawing/2014/main" id="{B9F3C2F6-EA19-42A1-91BB-9498F5EA5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t="10642" r="56474" b="66704"/>
          <a:stretch/>
        </p:blipFill>
        <p:spPr bwMode="auto">
          <a:xfrm>
            <a:off x="4420421" y="2519978"/>
            <a:ext cx="1642644" cy="27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F536D4-19BA-4ECE-BDE4-FEC82D39B4D4}"/>
              </a:ext>
            </a:extLst>
          </p:cNvPr>
          <p:cNvSpPr/>
          <p:nvPr/>
        </p:nvSpPr>
        <p:spPr>
          <a:xfrm>
            <a:off x="3657600" y="5377934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Jason</a:t>
            </a:r>
            <a:r>
              <a:rPr lang="en-GB" dirty="0">
                <a:solidFill>
                  <a:srgbClr val="002060"/>
                </a:solidFill>
              </a:rPr>
              <a:t> Lew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20FC-F156-4D2D-B6C4-18568C5B4BE6}"/>
              </a:ext>
            </a:extLst>
          </p:cNvPr>
          <p:cNvSpPr/>
          <p:nvPr/>
        </p:nvSpPr>
        <p:spPr>
          <a:xfrm>
            <a:off x="3657600" y="5844961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Jason@entrust.sg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27F168CD-3B02-4005-9017-F18C26D0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21" y="0"/>
            <a:ext cx="1485079" cy="1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74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122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Objectives 2021/2022</vt:lpstr>
      <vt:lpstr>   </vt:lpstr>
      <vt:lpstr>Target Countries</vt:lpstr>
      <vt:lpstr>CHG Branding</vt:lpstr>
      <vt:lpstr>Engaging members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2021/2022</dc:title>
  <dc:creator>Carly Haines</dc:creator>
  <cp:lastModifiedBy>Claire Berg</cp:lastModifiedBy>
  <cp:revision>9</cp:revision>
  <dcterms:created xsi:type="dcterms:W3CDTF">2021-11-15T11:33:23Z</dcterms:created>
  <dcterms:modified xsi:type="dcterms:W3CDTF">2021-11-15T13:02:16Z</dcterms:modified>
</cp:coreProperties>
</file>